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75" r:id="rId2"/>
    <p:sldId id="257" r:id="rId3"/>
    <p:sldId id="287" r:id="rId4"/>
    <p:sldId id="316" r:id="rId5"/>
    <p:sldId id="295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8" r:id="rId14"/>
    <p:sldId id="325" r:id="rId15"/>
    <p:sldId id="326" r:id="rId16"/>
    <p:sldId id="327" r:id="rId17"/>
    <p:sldId id="270" r:id="rId18"/>
  </p:sldIdLst>
  <p:sldSz cx="12192000" cy="6858000"/>
  <p:notesSz cx="6858000" cy="9144000"/>
  <p:embeddedFontLst>
    <p:embeddedFont>
      <p:font typeface="Pretendard ExtraBold" panose="02000903000000020004" pitchFamily="50" charset="-127"/>
      <p:bold r:id="rId21"/>
    </p:embeddedFont>
    <p:embeddedFont>
      <p:font typeface="Pretendard Light" panose="02000403000000020004" pitchFamily="50" charset="-127"/>
      <p:regular r:id="rId22"/>
    </p:embeddedFont>
    <p:embeddedFont>
      <p:font typeface="Pretendard Medium" panose="02000603000000020004" pitchFamily="50" charset="-127"/>
      <p:regular r:id="rId23"/>
    </p:embeddedFont>
    <p:embeddedFont>
      <p:font typeface="Pretendard SemiBold" panose="02000703000000020004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C66"/>
    <a:srgbClr val="FACC15"/>
    <a:srgbClr val="262626"/>
    <a:srgbClr val="FF9933"/>
    <a:srgbClr val="FFCC99"/>
    <a:srgbClr val="53D57B"/>
    <a:srgbClr val="F8F4E8"/>
    <a:srgbClr val="72DC93"/>
    <a:srgbClr val="79EB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 autoAdjust="0"/>
    <p:restoredTop sz="93979" autoAdjust="0"/>
  </p:normalViewPr>
  <p:slideViewPr>
    <p:cSldViewPr snapToGrid="0">
      <p:cViewPr varScale="1">
        <p:scale>
          <a:sx n="74" d="100"/>
          <a:sy n="74" d="100"/>
        </p:scale>
        <p:origin x="1171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164" y="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8041F0-D914-CE29-88ED-40F3E4CF70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1AAAA4-61E4-7F67-CB01-52B5CCCE36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4BA14-898F-4701-8B2B-15E9653F6111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161EA5-AA0B-F969-DA78-4C8A9784A1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7D0583-F8EF-DC4D-C165-8FCB9ED316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34D21-37ED-4695-B432-B0E490E293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4288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AE89-3CB6-40A7-AA93-3A55DDE6F6E0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CD63A-A9BC-463E-BD31-8F52701FC5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8319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1530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8993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00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312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2677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667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224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271B58-91E0-4DF8-B52C-CECE8D5756F6}" type="datetime1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fld id="{A261CFEF-A61E-4428-9A3E-EFD8A4AA4E79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09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52144B-ACBE-4F42-8372-6D9E579F49F2}" type="datetime1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CFEF-A61E-4428-9A3E-EFD8A4AA4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82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4C3CE3-B382-4CD1-835A-7E022CFE9D00}" type="datetime1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CFEF-A61E-4428-9A3E-EFD8A4AA4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13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3F74B1-7463-407B-A73D-0CDFDA2E9B5B}" type="datetime1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621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D4F765-8C06-4653-A7E2-68B61D6355AD}" type="datetime1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CFEF-A61E-4428-9A3E-EFD8A4AA4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048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66D5A7-FD8A-4DC3-A904-F465A0965FB3}" type="datetime1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CFEF-A61E-4428-9A3E-EFD8A4AA4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9AF93C-2F57-4311-8149-42C879335A39}" type="datetime1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CFEF-A61E-4428-9A3E-EFD8A4AA4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281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E04CB5-DE2D-476F-83BC-11BC85985C52}" type="datetime1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CFEF-A61E-4428-9A3E-EFD8A4AA4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31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BADBE1-5032-4284-BAE6-290989F5763A}" type="datetime1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CFEF-A61E-4428-9A3E-EFD8A4AA4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78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161023-3F66-47C3-84D4-DC9E6ED8E58A}" type="datetime1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CFEF-A61E-4428-9A3E-EFD8A4AA4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85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9C3EDE-BD9B-44CE-A635-7423CBD564E0}" type="datetime1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CFEF-A61E-4428-9A3E-EFD8A4AA4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75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89DDBD45-901A-47B7-A6AD-7BC1698A9350}" type="datetime1">
              <a:rPr lang="ko-KR" altLang="en-US" smtClean="0"/>
              <a:t>2024-05-18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A261CFEF-A61E-4428-9A3E-EFD8A4AA4E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3431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ExtraBold" panose="02000903000000020004" pitchFamily="50" charset="-127"/>
          <a:ea typeface="Pretendard ExtraBold" panose="020009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AF8E5-E669-3CAF-BE7F-68F943E1B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191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FACC15"/>
                </a:solidFill>
              </a:rPr>
              <a:t>Murder on the Train: </a:t>
            </a:r>
            <a:br>
              <a:rPr lang="en-US" altLang="ko-KR" dirty="0">
                <a:solidFill>
                  <a:srgbClr val="FACC15"/>
                </a:solidFill>
              </a:rPr>
            </a:br>
            <a:r>
              <a:rPr lang="en-US" altLang="ko-KR" dirty="0">
                <a:solidFill>
                  <a:srgbClr val="FACC1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An AI-Powered </a:t>
            </a:r>
            <a:br>
              <a:rPr lang="en-US" altLang="ko-KR" dirty="0">
                <a:solidFill>
                  <a:srgbClr val="FACC1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dirty="0">
                <a:solidFill>
                  <a:srgbClr val="FACC1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Interactive Mystery Game</a:t>
            </a:r>
            <a:endParaRPr lang="ko-KR" altLang="en-US" dirty="0">
              <a:solidFill>
                <a:srgbClr val="FACC15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A4BC36-20CA-AEA0-98F8-4B3778F8C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1485"/>
            <a:ext cx="9144000" cy="1655762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>
                <a:solidFill>
                  <a:schemeClr val="tx1">
                    <a:lumMod val="85000"/>
                  </a:schemeClr>
                </a:solidFill>
              </a:rPr>
              <a:t>옥찬호</a:t>
            </a:r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 박지연 </a:t>
            </a:r>
            <a:r>
              <a:rPr lang="ko-KR" altLang="en-US" dirty="0" err="1">
                <a:solidFill>
                  <a:schemeClr val="tx1">
                    <a:lumMod val="85000"/>
                  </a:schemeClr>
                </a:solidFill>
              </a:rPr>
              <a:t>최서호</a:t>
            </a:r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</a:schemeClr>
                </a:solidFill>
              </a:rPr>
              <a:t>옥찬호</a:t>
            </a:r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 김유진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05993-EDC5-F626-2E3B-48F528AED38B}"/>
              </a:ext>
            </a:extLst>
          </p:cNvPr>
          <p:cNvSpPr txBox="1"/>
          <p:nvPr/>
        </p:nvSpPr>
        <p:spPr>
          <a:xfrm>
            <a:off x="3047048" y="824896"/>
            <a:ext cx="6097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</a:rPr>
              <a:t>SNU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</a:rPr>
              <a:t>x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</a:rPr>
              <a:t>Upstage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</a:rPr>
              <a:t>LLM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</a:rPr>
              <a:t> 프로젝트 단기강의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482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2761447-C827-6520-0729-54AAA5291725}"/>
              </a:ext>
            </a:extLst>
          </p:cNvPr>
          <p:cNvSpPr txBox="1">
            <a:spLocks/>
          </p:cNvSpPr>
          <p:nvPr/>
        </p:nvSpPr>
        <p:spPr>
          <a:xfrm>
            <a:off x="838200" y="5703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ACC15"/>
                </a:solidFill>
                <a:ea typeface="Pretendard Medium" panose="02000603000000020004" pitchFamily="50" charset="-127"/>
              </a:rPr>
              <a:t>JSON Output Format</a:t>
            </a:r>
            <a:endParaRPr lang="ko-KR" altLang="en-US" dirty="0">
              <a:solidFill>
                <a:srgbClr val="FACC15"/>
              </a:solidFill>
              <a:ea typeface="Pretendard Medium" panose="02000603000000020004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EBDDE6E-9D53-F4C3-B8AD-6402518B7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D77B38-62A7-B6B1-A1D0-CD3C77B5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713" y="285198"/>
            <a:ext cx="4172087" cy="628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6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2761447-C827-6520-0729-54AAA5291725}"/>
              </a:ext>
            </a:extLst>
          </p:cNvPr>
          <p:cNvSpPr txBox="1">
            <a:spLocks/>
          </p:cNvSpPr>
          <p:nvPr/>
        </p:nvSpPr>
        <p:spPr>
          <a:xfrm>
            <a:off x="838200" y="5703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ACC15"/>
                </a:solidFill>
                <a:ea typeface="Pretendard Medium" panose="02000603000000020004" pitchFamily="50" charset="-127"/>
              </a:rPr>
              <a:t>Game Demo</a:t>
            </a:r>
            <a:endParaRPr lang="ko-KR" altLang="en-US" dirty="0">
              <a:solidFill>
                <a:srgbClr val="FACC15"/>
              </a:solidFill>
              <a:ea typeface="Pretendard Medium" panose="02000603000000020004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EBDDE6E-9D53-F4C3-B8AD-6402518B7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560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EBDDE6E-9D53-F4C3-B8AD-6402518B7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F6DC3B-5306-7A21-2B96-068AB04C6D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3" t="3485" b="8333"/>
          <a:stretch/>
        </p:blipFill>
        <p:spPr>
          <a:xfrm>
            <a:off x="342900" y="238991"/>
            <a:ext cx="11849100" cy="604751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AB88D5-A722-C965-76EC-D88B88161CE5}"/>
              </a:ext>
            </a:extLst>
          </p:cNvPr>
          <p:cNvSpPr/>
          <p:nvPr/>
        </p:nvSpPr>
        <p:spPr>
          <a:xfrm>
            <a:off x="838200" y="736166"/>
            <a:ext cx="596705" cy="128997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CEE3DB-94C3-751D-EBA8-352D292685B1}"/>
              </a:ext>
            </a:extLst>
          </p:cNvPr>
          <p:cNvSpPr/>
          <p:nvPr/>
        </p:nvSpPr>
        <p:spPr>
          <a:xfrm>
            <a:off x="838199" y="3611223"/>
            <a:ext cx="389879" cy="114440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92EBE3-4662-DE1E-2F8A-4812A3C7A5DB}"/>
              </a:ext>
            </a:extLst>
          </p:cNvPr>
          <p:cNvSpPr/>
          <p:nvPr/>
        </p:nvSpPr>
        <p:spPr>
          <a:xfrm>
            <a:off x="838198" y="4035872"/>
            <a:ext cx="484575" cy="114440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3B2C43-43FD-F622-CAC5-F7E8FF6D8338}"/>
              </a:ext>
            </a:extLst>
          </p:cNvPr>
          <p:cNvSpPr/>
          <p:nvPr/>
        </p:nvSpPr>
        <p:spPr>
          <a:xfrm>
            <a:off x="838198" y="4460521"/>
            <a:ext cx="718353" cy="114440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49824F-99C0-DDF1-77AF-992A14929D69}"/>
              </a:ext>
            </a:extLst>
          </p:cNvPr>
          <p:cNvSpPr/>
          <p:nvPr/>
        </p:nvSpPr>
        <p:spPr>
          <a:xfrm>
            <a:off x="1322773" y="4662044"/>
            <a:ext cx="873286" cy="114440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425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EBDDE6E-9D53-F4C3-B8AD-6402518B7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BE0DF3-E9BE-8105-8D70-1707DE38F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8" t="3637" b="7575"/>
          <a:stretch/>
        </p:blipFill>
        <p:spPr>
          <a:xfrm>
            <a:off x="353290" y="249382"/>
            <a:ext cx="11838709" cy="608907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1F0E5AA-D1DE-DBF1-5ADB-0E443071CE2E}"/>
              </a:ext>
            </a:extLst>
          </p:cNvPr>
          <p:cNvSpPr/>
          <p:nvPr/>
        </p:nvSpPr>
        <p:spPr>
          <a:xfrm>
            <a:off x="1310388" y="1711185"/>
            <a:ext cx="484575" cy="114440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8FE607-FE62-3D8A-C363-2D7012B98BB6}"/>
              </a:ext>
            </a:extLst>
          </p:cNvPr>
          <p:cNvSpPr/>
          <p:nvPr/>
        </p:nvSpPr>
        <p:spPr>
          <a:xfrm>
            <a:off x="1355358" y="4463091"/>
            <a:ext cx="484575" cy="114440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167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EBDDE6E-9D53-F4C3-B8AD-6402518B7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7DBDFC-1C56-7094-4816-3E0C1F663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8" t="3636" b="8030"/>
          <a:stretch/>
        </p:blipFill>
        <p:spPr>
          <a:xfrm>
            <a:off x="353290" y="249382"/>
            <a:ext cx="11838709" cy="6057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2F415B-4F7E-250B-BC96-A83B0B0013FD}"/>
              </a:ext>
            </a:extLst>
          </p:cNvPr>
          <p:cNvSpPr/>
          <p:nvPr/>
        </p:nvSpPr>
        <p:spPr>
          <a:xfrm>
            <a:off x="1347864" y="2132121"/>
            <a:ext cx="638333" cy="116404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0BE3A4-CBB4-60E3-AF10-BDFBDCC9F419}"/>
              </a:ext>
            </a:extLst>
          </p:cNvPr>
          <p:cNvSpPr/>
          <p:nvPr/>
        </p:nvSpPr>
        <p:spPr>
          <a:xfrm>
            <a:off x="1347864" y="4882816"/>
            <a:ext cx="638333" cy="116403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15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EBDDE6E-9D53-F4C3-B8AD-6402518B7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8FAC73-0256-6060-42DD-476850386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2" t="3485" b="7727"/>
          <a:stretch/>
        </p:blipFill>
        <p:spPr>
          <a:xfrm>
            <a:off x="322118" y="238991"/>
            <a:ext cx="11869882" cy="608907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4CB64F-CE47-7463-6A26-C02234657E86}"/>
              </a:ext>
            </a:extLst>
          </p:cNvPr>
          <p:cNvSpPr/>
          <p:nvPr/>
        </p:nvSpPr>
        <p:spPr>
          <a:xfrm>
            <a:off x="838200" y="2671767"/>
            <a:ext cx="484575" cy="114440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425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EBDDE6E-9D53-F4C3-B8AD-6402518B7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E9B612-5480-2675-75DD-9BBFA1E65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3" t="3485" b="8636"/>
          <a:stretch/>
        </p:blipFill>
        <p:spPr>
          <a:xfrm>
            <a:off x="363682" y="238991"/>
            <a:ext cx="11828318" cy="602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80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DBCF5D8-57AD-B21D-E821-3DAD4353EA26}"/>
              </a:ext>
            </a:extLst>
          </p:cNvPr>
          <p:cNvGrpSpPr/>
          <p:nvPr/>
        </p:nvGrpSpPr>
        <p:grpSpPr>
          <a:xfrm>
            <a:off x="3061422" y="1410764"/>
            <a:ext cx="5127381" cy="3818113"/>
            <a:chOff x="9348270" y="3474529"/>
            <a:chExt cx="1213438" cy="102161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975DFB0-A5C7-D3B5-C5D3-3E4E30B57CAE}"/>
                </a:ext>
              </a:extLst>
            </p:cNvPr>
            <p:cNvGrpSpPr/>
            <p:nvPr/>
          </p:nvGrpSpPr>
          <p:grpSpPr>
            <a:xfrm>
              <a:off x="9510941" y="3911368"/>
              <a:ext cx="1050767" cy="584775"/>
              <a:chOff x="9029883" y="3700594"/>
              <a:chExt cx="1050767" cy="584775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C6E33A0-956D-6ACC-69D2-47FEBEA2E935}"/>
                  </a:ext>
                </a:extLst>
              </p:cNvPr>
              <p:cNvSpPr/>
              <p:nvPr/>
            </p:nvSpPr>
            <p:spPr>
              <a:xfrm rot="1265277">
                <a:off x="9260523" y="3889973"/>
                <a:ext cx="704618" cy="268011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83B84833-9293-C1F7-3C0D-26487F08C7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9029883" y="3700594"/>
                <a:ext cx="1050767" cy="584775"/>
              </a:xfrm>
              <a:prstGeom prst="rect">
                <a:avLst/>
              </a:prstGeom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587136-5349-9924-0555-DD07BE89EF0B}"/>
                </a:ext>
              </a:extLst>
            </p:cNvPr>
            <p:cNvSpPr/>
            <p:nvPr/>
          </p:nvSpPr>
          <p:spPr>
            <a:xfrm rot="217699">
              <a:off x="9348270" y="3474529"/>
              <a:ext cx="156944" cy="804424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부제목 2">
            <a:extLst>
              <a:ext uri="{FF2B5EF4-FFF2-40B4-BE49-F238E27FC236}">
                <a16:creationId xmlns:a16="http://schemas.microsoft.com/office/drawing/2014/main" id="{D3A4BC36-20CA-AEA0-98F8-4B3778F8C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5874"/>
            <a:ext cx="9144000" cy="1655762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>
                <a:solidFill>
                  <a:schemeClr val="tx1">
                    <a:lumMod val="85000"/>
                  </a:schemeClr>
                </a:solidFill>
              </a:rPr>
              <a:t>옥찬호</a:t>
            </a:r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 박지연 </a:t>
            </a:r>
            <a:r>
              <a:rPr lang="ko-KR" altLang="en-US" dirty="0" err="1">
                <a:solidFill>
                  <a:schemeClr val="tx1">
                    <a:lumMod val="85000"/>
                  </a:schemeClr>
                </a:solidFill>
              </a:rPr>
              <a:t>최서호</a:t>
            </a:r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</a:schemeClr>
                </a:solidFill>
              </a:rPr>
              <a:t>옥찬호</a:t>
            </a:r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 김유진</a:t>
            </a: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B1401E-2569-0106-0673-255361C8C9C7}"/>
              </a:ext>
            </a:extLst>
          </p:cNvPr>
          <p:cNvGrpSpPr/>
          <p:nvPr/>
        </p:nvGrpSpPr>
        <p:grpSpPr>
          <a:xfrm>
            <a:off x="3998331" y="-16699"/>
            <a:ext cx="4122186" cy="4139828"/>
            <a:chOff x="4653514" y="1254856"/>
            <a:chExt cx="2884972" cy="288497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452A51D-07DF-1229-40E8-F1BD43023024}"/>
                </a:ext>
              </a:extLst>
            </p:cNvPr>
            <p:cNvGrpSpPr/>
            <p:nvPr/>
          </p:nvGrpSpPr>
          <p:grpSpPr>
            <a:xfrm>
              <a:off x="4653514" y="1254856"/>
              <a:ext cx="2884972" cy="2884972"/>
              <a:chOff x="4653514" y="1254856"/>
              <a:chExt cx="2884972" cy="2884972"/>
            </a:xfrm>
          </p:grpSpPr>
          <p:pic>
            <p:nvPicPr>
              <p:cNvPr id="12" name="그래픽 11" descr="말풍선 2개">
                <a:extLst>
                  <a:ext uri="{FF2B5EF4-FFF2-40B4-BE49-F238E27FC236}">
                    <a16:creationId xmlns:a16="http://schemas.microsoft.com/office/drawing/2014/main" id="{41B536A4-1DD0-68B9-B9A6-E4E8C2C99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653514" y="1254856"/>
                <a:ext cx="2884972" cy="2884972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6309FF38-803E-FFD0-8965-2243B5E708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1624" t="27401" r="49690" b="65228"/>
              <a:stretch/>
            </p:blipFill>
            <p:spPr>
              <a:xfrm>
                <a:off x="5444172" y="2314399"/>
                <a:ext cx="538854" cy="212558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291A105-6D95-2CE1-E71A-CCC0A1932D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4774" t="49379" r="25726" b="45701"/>
              <a:stretch/>
            </p:blipFill>
            <p:spPr>
              <a:xfrm>
                <a:off x="6138040" y="2849810"/>
                <a:ext cx="562303" cy="141890"/>
              </a:xfrm>
              <a:prstGeom prst="rect">
                <a:avLst/>
              </a:prstGeom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92EF674-3E82-0572-EC44-37C88139C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023" b="28309"/>
            <a:stretch/>
          </p:blipFill>
          <p:spPr>
            <a:xfrm>
              <a:off x="5445033" y="1932046"/>
              <a:ext cx="642820" cy="60655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3E49FE-F300-10EF-43CF-BBEF522A3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114" t="50000" r="33019" b="24017"/>
            <a:stretch/>
          </p:blipFill>
          <p:spPr>
            <a:xfrm>
              <a:off x="6090942" y="2673886"/>
              <a:ext cx="731340" cy="443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440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C592E397-6914-06EE-75F7-B4F48240E493}"/>
              </a:ext>
            </a:extLst>
          </p:cNvPr>
          <p:cNvSpPr/>
          <p:nvPr/>
        </p:nvSpPr>
        <p:spPr>
          <a:xfrm>
            <a:off x="3932680" y="-5561037"/>
            <a:ext cx="18000000" cy="18000000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60F2457-9FC0-4DDF-D962-991C8019A8FA}"/>
              </a:ext>
            </a:extLst>
          </p:cNvPr>
          <p:cNvSpPr/>
          <p:nvPr/>
        </p:nvSpPr>
        <p:spPr>
          <a:xfrm>
            <a:off x="6632680" y="-2861037"/>
            <a:ext cx="12600000" cy="12600000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DFB84-F374-C268-FD12-8F5FC29A7CF4}"/>
              </a:ext>
            </a:extLst>
          </p:cNvPr>
          <p:cNvSpPr/>
          <p:nvPr/>
        </p:nvSpPr>
        <p:spPr>
          <a:xfrm>
            <a:off x="0" y="-4322"/>
            <a:ext cx="12192000" cy="52603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A784C0F2-19D7-6973-0137-A97FAEFD1D98}"/>
              </a:ext>
            </a:extLst>
          </p:cNvPr>
          <p:cNvSpPr txBox="1">
            <a:spLocks/>
          </p:cNvSpPr>
          <p:nvPr/>
        </p:nvSpPr>
        <p:spPr>
          <a:xfrm>
            <a:off x="838200" y="5703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ACC15"/>
                </a:solidFill>
                <a:ea typeface="Pretendard Medium" panose="02000603000000020004" pitchFamily="50" charset="-127"/>
              </a:rPr>
              <a:t>Contents</a:t>
            </a:r>
            <a:endParaRPr lang="ko-KR" altLang="en-US" dirty="0">
              <a:solidFill>
                <a:srgbClr val="FACC15"/>
              </a:solidFill>
              <a:ea typeface="Pretendard Medium" panose="0200060300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9C16DCE-DAF6-E51A-3FF8-4A4EFC9008D9}"/>
              </a:ext>
            </a:extLst>
          </p:cNvPr>
          <p:cNvSpPr/>
          <p:nvPr/>
        </p:nvSpPr>
        <p:spPr>
          <a:xfrm>
            <a:off x="9332680" y="-161037"/>
            <a:ext cx="7200000" cy="7200000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DC053-39C5-FC09-2424-D8CB9EA2D799}"/>
              </a:ext>
            </a:extLst>
          </p:cNvPr>
          <p:cNvSpPr txBox="1"/>
          <p:nvPr/>
        </p:nvSpPr>
        <p:spPr>
          <a:xfrm>
            <a:off x="4421430" y="3332895"/>
            <a:ext cx="18966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spc="2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36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 개요</a:t>
            </a:r>
            <a:endParaRPr lang="en-US" sz="3600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endParaRPr lang="en-US" sz="2000" dirty="0">
              <a:solidFill>
                <a:schemeClr val="tx1">
                  <a:lumMod val="9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09EB9-2061-6B11-1DBB-C0423D2A1A29}"/>
              </a:ext>
            </a:extLst>
          </p:cNvPr>
          <p:cNvSpPr txBox="1"/>
          <p:nvPr/>
        </p:nvSpPr>
        <p:spPr>
          <a:xfrm>
            <a:off x="7153012" y="3363673"/>
            <a:ext cx="17812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spc="2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0" dirty="0">
                <a:ln>
                  <a:noFill/>
                </a:ln>
                <a:solidFill>
                  <a:prstClr val="whit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세부사항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674F38-36DC-BEA9-93CB-B55FB44A0A3A}"/>
              </a:ext>
            </a:extLst>
          </p:cNvPr>
          <p:cNvSpPr txBox="1"/>
          <p:nvPr/>
        </p:nvSpPr>
        <p:spPr>
          <a:xfrm>
            <a:off x="10332880" y="3363673"/>
            <a:ext cx="9829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spc="2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코드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D24C5B3-1659-483F-5BC6-AE4EE514272B}"/>
              </a:ext>
            </a:extLst>
          </p:cNvPr>
          <p:cNvSpPr/>
          <p:nvPr/>
        </p:nvSpPr>
        <p:spPr>
          <a:xfrm>
            <a:off x="4202072" y="2693971"/>
            <a:ext cx="7272000" cy="270934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rgbClr val="3C3C3C"/>
              </a:gs>
              <a:gs pos="100000">
                <a:srgbClr val="FACC1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8497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A7DD89B-3757-F69D-3D47-63E2ABAFC3C7}"/>
              </a:ext>
            </a:extLst>
          </p:cNvPr>
          <p:cNvSpPr/>
          <p:nvPr/>
        </p:nvSpPr>
        <p:spPr>
          <a:xfrm>
            <a:off x="514186" y="1183890"/>
            <a:ext cx="11163629" cy="5145416"/>
          </a:xfrm>
          <a:prstGeom prst="roundRect">
            <a:avLst>
              <a:gd name="adj" fmla="val 0"/>
            </a:avLst>
          </a:prstGeom>
          <a:solidFill>
            <a:srgbClr val="FACC15">
              <a:alpha val="10000"/>
            </a:srgbClr>
          </a:solidFill>
          <a:ln>
            <a:solidFill>
              <a:srgbClr val="FACC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9C6F54-A9DE-D303-2BAE-83D4621967DD}"/>
              </a:ext>
            </a:extLst>
          </p:cNvPr>
          <p:cNvSpPr/>
          <p:nvPr/>
        </p:nvSpPr>
        <p:spPr>
          <a:xfrm>
            <a:off x="0" y="-4322"/>
            <a:ext cx="12192000" cy="52603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ECB15C1-9211-F8E2-7D14-FBD121992725}"/>
              </a:ext>
            </a:extLst>
          </p:cNvPr>
          <p:cNvCxnSpPr>
            <a:cxnSpLocks/>
          </p:cNvCxnSpPr>
          <p:nvPr/>
        </p:nvCxnSpPr>
        <p:spPr>
          <a:xfrm>
            <a:off x="5197644" y="1183890"/>
            <a:ext cx="1863529" cy="0"/>
          </a:xfrm>
          <a:prstGeom prst="line">
            <a:avLst/>
          </a:prstGeom>
          <a:ln w="5715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B62C6A5-C3A4-8DE9-1AE8-935CC949F0B2}"/>
              </a:ext>
            </a:extLst>
          </p:cNvPr>
          <p:cNvSpPr/>
          <p:nvPr/>
        </p:nvSpPr>
        <p:spPr>
          <a:xfrm>
            <a:off x="1370962" y="763961"/>
            <a:ext cx="9483365" cy="7357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FACC15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Medium" panose="02000603000000020004" pitchFamily="50" charset="-127"/>
                <a:cs typeface="+mj-cs"/>
              </a:rPr>
              <a:t>Game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9D16CBD-9A10-BB71-0A21-9F816506F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888" y="1232206"/>
            <a:ext cx="8561066" cy="449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1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236292-6D16-91AC-6D44-3D5BD0B56EF7}"/>
              </a:ext>
            </a:extLst>
          </p:cNvPr>
          <p:cNvCxnSpPr>
            <a:cxnSpLocks/>
          </p:cNvCxnSpPr>
          <p:nvPr/>
        </p:nvCxnSpPr>
        <p:spPr>
          <a:xfrm>
            <a:off x="6096000" y="2118360"/>
            <a:ext cx="0" cy="1828334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9CA8AC70-3B14-CE5E-E501-7406A5AA63FF}"/>
              </a:ext>
            </a:extLst>
          </p:cNvPr>
          <p:cNvSpPr txBox="1">
            <a:spLocks/>
          </p:cNvSpPr>
          <p:nvPr/>
        </p:nvSpPr>
        <p:spPr>
          <a:xfrm>
            <a:off x="838200" y="5703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ACC15"/>
                </a:solidFill>
                <a:ea typeface="Pretendard Medium" panose="02000603000000020004" pitchFamily="50" charset="-127"/>
              </a:rPr>
              <a:t>Overview</a:t>
            </a:r>
            <a:endParaRPr lang="ko-KR" altLang="en-US" dirty="0">
              <a:solidFill>
                <a:srgbClr val="FACC15"/>
              </a:solidFill>
              <a:ea typeface="Pretendard Medium" panose="0200060300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C94D74-3C38-4967-60FA-A8B3912FEA9A}"/>
              </a:ext>
            </a:extLst>
          </p:cNvPr>
          <p:cNvSpPr/>
          <p:nvPr/>
        </p:nvSpPr>
        <p:spPr>
          <a:xfrm>
            <a:off x="887375" y="2144539"/>
            <a:ext cx="4748607" cy="1425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800" dirty="0">
                <a:solidFill>
                  <a:srgbClr val="FACC1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Game Implementation</a:t>
            </a:r>
            <a:endParaRPr lang="en-US" altLang="ko-KR" sz="4400" dirty="0">
              <a:solidFill>
                <a:srgbClr val="FACC15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/>
          </a:p>
          <a:p>
            <a:r>
              <a:rPr lang="en-US" altLang="ko-KR" sz="2000" dirty="0" err="1"/>
              <a:t>Pyxel</a:t>
            </a:r>
            <a:r>
              <a:rPr lang="en-US" altLang="ko-KR" sz="2000" dirty="0"/>
              <a:t> – python based</a:t>
            </a:r>
            <a:r>
              <a:rPr lang="ko-KR" altLang="en-US" sz="2000" dirty="0"/>
              <a:t> </a:t>
            </a:r>
            <a:r>
              <a:rPr lang="en-US" altLang="ko-KR" sz="2000" dirty="0"/>
              <a:t>retro pixel game library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FD5602-9EED-31A6-5B5D-AFD95F242395}"/>
              </a:ext>
            </a:extLst>
          </p:cNvPr>
          <p:cNvSpPr/>
          <p:nvPr/>
        </p:nvSpPr>
        <p:spPr>
          <a:xfrm>
            <a:off x="887360" y="4181502"/>
            <a:ext cx="4867080" cy="1425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800" dirty="0">
                <a:solidFill>
                  <a:srgbClr val="FACC1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Game Overview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chemeClr val="tx1"/>
              </a:solidFill>
              <a:latin typeface="+mn-ea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chemeClr val="tx1"/>
              </a:solidFill>
              <a:latin typeface="+mn-ea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chemeClr val="tx1"/>
              </a:solidFill>
              <a:latin typeface="+mn-ea"/>
              <a:cs typeface="Pretendard SemiBold" panose="020007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6ED8A3-090C-4570-1A83-0C0F1E3EE9B4}"/>
              </a:ext>
            </a:extLst>
          </p:cNvPr>
          <p:cNvSpPr/>
          <p:nvPr/>
        </p:nvSpPr>
        <p:spPr>
          <a:xfrm>
            <a:off x="6500443" y="2144539"/>
            <a:ext cx="4361744" cy="1425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800" dirty="0">
                <a:solidFill>
                  <a:srgbClr val="FACC1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LLM</a:t>
            </a:r>
            <a:endParaRPr lang="en-US" altLang="ko-KR" sz="4400" dirty="0">
              <a:solidFill>
                <a:srgbClr val="FACC15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endParaRPr lang="en-US" altLang="ko-KR" sz="2000" dirty="0"/>
          </a:p>
          <a:p>
            <a:r>
              <a:rPr lang="en-US" altLang="ko-KR" sz="2000" dirty="0"/>
              <a:t>Solar (Upstage)</a:t>
            </a:r>
          </a:p>
          <a:p>
            <a:endParaRPr lang="en-US" altLang="ko-KR" sz="20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427DD35-1043-C3DC-2106-82F5A5719B44}"/>
              </a:ext>
            </a:extLst>
          </p:cNvPr>
          <p:cNvCxnSpPr>
            <a:cxnSpLocks/>
          </p:cNvCxnSpPr>
          <p:nvPr/>
        </p:nvCxnSpPr>
        <p:spPr>
          <a:xfrm>
            <a:off x="974523" y="2745850"/>
            <a:ext cx="360000" cy="0"/>
          </a:xfrm>
          <a:prstGeom prst="line">
            <a:avLst/>
          </a:prstGeom>
          <a:ln>
            <a:solidFill>
              <a:srgbClr val="FACC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D609EC-47D0-EFF4-F6F8-CBB6521126F3}"/>
              </a:ext>
            </a:extLst>
          </p:cNvPr>
          <p:cNvCxnSpPr>
            <a:cxnSpLocks/>
          </p:cNvCxnSpPr>
          <p:nvPr/>
        </p:nvCxnSpPr>
        <p:spPr>
          <a:xfrm>
            <a:off x="6583573" y="2746588"/>
            <a:ext cx="360000" cy="0"/>
          </a:xfrm>
          <a:prstGeom prst="line">
            <a:avLst/>
          </a:prstGeom>
          <a:ln>
            <a:solidFill>
              <a:srgbClr val="FACC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958D0B9-2C44-2453-FD20-0F64875F9D4F}"/>
              </a:ext>
            </a:extLst>
          </p:cNvPr>
          <p:cNvCxnSpPr>
            <a:cxnSpLocks/>
          </p:cNvCxnSpPr>
          <p:nvPr/>
        </p:nvCxnSpPr>
        <p:spPr>
          <a:xfrm>
            <a:off x="974523" y="4774479"/>
            <a:ext cx="360000" cy="0"/>
          </a:xfrm>
          <a:prstGeom prst="line">
            <a:avLst/>
          </a:prstGeom>
          <a:ln>
            <a:solidFill>
              <a:srgbClr val="FACC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DEE062-80A5-558C-6E25-326A2B21F3F3}"/>
              </a:ext>
            </a:extLst>
          </p:cNvPr>
          <p:cNvSpPr/>
          <p:nvPr/>
        </p:nvSpPr>
        <p:spPr>
          <a:xfrm>
            <a:off x="928429" y="4722058"/>
            <a:ext cx="7732295" cy="1412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Theme: Murder Mystery Tonality: Suspenseful &amp; Intriguing Setting: A train with a diverse cast of characters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Goal: Deduce the murderer through conversations and evidence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D3080-752B-AEE2-1397-A0E793EFBC11}"/>
              </a:ext>
            </a:extLst>
          </p:cNvPr>
          <p:cNvSpPr/>
          <p:nvPr/>
        </p:nvSpPr>
        <p:spPr>
          <a:xfrm>
            <a:off x="0" y="-4322"/>
            <a:ext cx="12192000" cy="52603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717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E3867AC3-52C5-F20B-B9D4-A7ED3B033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8862" y="2807850"/>
            <a:ext cx="1549000" cy="15490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C9898B8-E2E9-F108-0773-BDCBF1181E50}"/>
              </a:ext>
            </a:extLst>
          </p:cNvPr>
          <p:cNvGrpSpPr/>
          <p:nvPr/>
        </p:nvGrpSpPr>
        <p:grpSpPr>
          <a:xfrm>
            <a:off x="7878437" y="1597922"/>
            <a:ext cx="3390129" cy="2617585"/>
            <a:chOff x="9348270" y="3474529"/>
            <a:chExt cx="1213438" cy="102161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C33EFD1-9FAF-D2E8-9C97-B75BB6DBE074}"/>
                </a:ext>
              </a:extLst>
            </p:cNvPr>
            <p:cNvGrpSpPr/>
            <p:nvPr/>
          </p:nvGrpSpPr>
          <p:grpSpPr>
            <a:xfrm>
              <a:off x="9510941" y="3911368"/>
              <a:ext cx="1050767" cy="584775"/>
              <a:chOff x="9029883" y="3700594"/>
              <a:chExt cx="1050767" cy="58477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80092B0-65F8-8FF1-E438-69348B6DFFE3}"/>
                  </a:ext>
                </a:extLst>
              </p:cNvPr>
              <p:cNvSpPr/>
              <p:nvPr/>
            </p:nvSpPr>
            <p:spPr>
              <a:xfrm rot="1265277">
                <a:off x="9260523" y="3889973"/>
                <a:ext cx="704618" cy="268011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EBF7AF9-E2BC-0D6C-5DC6-9A273CBA00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9029883" y="3700594"/>
                <a:ext cx="1050767" cy="584775"/>
              </a:xfrm>
              <a:prstGeom prst="rect">
                <a:avLst/>
              </a:prstGeom>
            </p:spPr>
          </p:pic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438AD6C-5BCC-2EB0-605D-2C17A1D9F178}"/>
                </a:ext>
              </a:extLst>
            </p:cNvPr>
            <p:cNvSpPr/>
            <p:nvPr/>
          </p:nvSpPr>
          <p:spPr>
            <a:xfrm rot="217699">
              <a:off x="9348270" y="3474529"/>
              <a:ext cx="156944" cy="804424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CC0D21B-51EE-3530-1B69-A6C575671F8B}"/>
              </a:ext>
            </a:extLst>
          </p:cNvPr>
          <p:cNvGrpSpPr/>
          <p:nvPr/>
        </p:nvGrpSpPr>
        <p:grpSpPr>
          <a:xfrm>
            <a:off x="5364283" y="2826123"/>
            <a:ext cx="1440000" cy="1440000"/>
            <a:chOff x="5176393" y="2826123"/>
            <a:chExt cx="1821220" cy="1821220"/>
          </a:xfrm>
        </p:grpSpPr>
        <p:pic>
          <p:nvPicPr>
            <p:cNvPr id="32" name="그래픽 31" descr="남성 사무직 근로자 단색으로 채워진">
              <a:extLst>
                <a:ext uri="{FF2B5EF4-FFF2-40B4-BE49-F238E27FC236}">
                  <a16:creationId xmlns:a16="http://schemas.microsoft.com/office/drawing/2014/main" id="{6FB80544-CDC7-ADF1-02C1-6ACF5E110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76393" y="2826123"/>
              <a:ext cx="1821220" cy="1821220"/>
            </a:xfrm>
            <a:prstGeom prst="rect">
              <a:avLst/>
            </a:prstGeom>
          </p:spPr>
        </p:pic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071268D-62FA-82B0-7BD8-03B3D00A95DD}"/>
                </a:ext>
              </a:extLst>
            </p:cNvPr>
            <p:cNvSpPr/>
            <p:nvPr/>
          </p:nvSpPr>
          <p:spPr>
            <a:xfrm>
              <a:off x="5833293" y="3142068"/>
              <a:ext cx="531464" cy="5613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4" name="Picture 6" descr="Glasses - Free ui icons">
              <a:extLst>
                <a:ext uri="{FF2B5EF4-FFF2-40B4-BE49-F238E27FC236}">
                  <a16:creationId xmlns:a16="http://schemas.microsoft.com/office/drawing/2014/main" id="{3B695402-9786-E318-C2A7-9818956A80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4" b="-1914"/>
            <a:stretch/>
          </p:blipFill>
          <p:spPr bwMode="auto">
            <a:xfrm>
              <a:off x="5831679" y="3171954"/>
              <a:ext cx="521293" cy="521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A5DAD1EA-CAE0-0693-8646-6DD5E25C6523}"/>
              </a:ext>
            </a:extLst>
          </p:cNvPr>
          <p:cNvSpPr/>
          <p:nvPr/>
        </p:nvSpPr>
        <p:spPr>
          <a:xfrm>
            <a:off x="6010627" y="1658390"/>
            <a:ext cx="162000" cy="1074797"/>
          </a:xfrm>
          <a:prstGeom prst="downArrow">
            <a:avLst/>
          </a:prstGeom>
          <a:gradFill flip="none" rotWithShape="1">
            <a:gsLst>
              <a:gs pos="12000">
                <a:srgbClr val="262626"/>
              </a:gs>
              <a:gs pos="100000">
                <a:srgbClr val="FACC15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084F9D92-C57E-08E2-635E-85F5FC04D055}"/>
              </a:ext>
            </a:extLst>
          </p:cNvPr>
          <p:cNvSpPr/>
          <p:nvPr/>
        </p:nvSpPr>
        <p:spPr>
          <a:xfrm rot="3418700">
            <a:off x="3820495" y="1322902"/>
            <a:ext cx="162000" cy="1507265"/>
          </a:xfrm>
          <a:prstGeom prst="downArrow">
            <a:avLst/>
          </a:prstGeom>
          <a:gradFill flip="none" rotWithShape="1">
            <a:gsLst>
              <a:gs pos="12000">
                <a:srgbClr val="262626"/>
              </a:gs>
              <a:gs pos="100000">
                <a:srgbClr val="FACC15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788FBC70-4DF6-9D19-F185-F7FB82370F70}"/>
              </a:ext>
            </a:extLst>
          </p:cNvPr>
          <p:cNvSpPr/>
          <p:nvPr/>
        </p:nvSpPr>
        <p:spPr>
          <a:xfrm rot="18181300" flipH="1">
            <a:off x="8247088" y="1322902"/>
            <a:ext cx="162000" cy="1507265"/>
          </a:xfrm>
          <a:prstGeom prst="downArrow">
            <a:avLst/>
          </a:prstGeom>
          <a:gradFill flip="none" rotWithShape="1">
            <a:gsLst>
              <a:gs pos="12000">
                <a:srgbClr val="262626"/>
              </a:gs>
              <a:gs pos="100000">
                <a:srgbClr val="FACC15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4904-C01C-E892-4870-8337F92C3868}"/>
              </a:ext>
            </a:extLst>
          </p:cNvPr>
          <p:cNvSpPr/>
          <p:nvPr/>
        </p:nvSpPr>
        <p:spPr>
          <a:xfrm>
            <a:off x="0" y="-4322"/>
            <a:ext cx="12192000" cy="52603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3133DE-567D-DDC0-DDC9-9C146C325789}"/>
              </a:ext>
            </a:extLst>
          </p:cNvPr>
          <p:cNvGrpSpPr/>
          <p:nvPr/>
        </p:nvGrpSpPr>
        <p:grpSpPr>
          <a:xfrm>
            <a:off x="899003" y="4359391"/>
            <a:ext cx="2920316" cy="1067106"/>
            <a:chOff x="886425" y="4571380"/>
            <a:chExt cx="2920316" cy="10671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9DCF7F-1D38-28B9-E0C8-96CC0EF30BE5}"/>
                </a:ext>
              </a:extLst>
            </p:cNvPr>
            <p:cNvSpPr txBox="1"/>
            <p:nvPr/>
          </p:nvSpPr>
          <p:spPr>
            <a:xfrm>
              <a:off x="1702439" y="4571380"/>
              <a:ext cx="128828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User</a:t>
              </a:r>
              <a:endPara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DD29B3-CC35-34AF-3019-FE3C2E007B41}"/>
                </a:ext>
              </a:extLst>
            </p:cNvPr>
            <p:cNvSpPr txBox="1"/>
            <p:nvPr/>
          </p:nvSpPr>
          <p:spPr>
            <a:xfrm>
              <a:off x="886425" y="5137643"/>
              <a:ext cx="2920316" cy="5008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865438" algn="l"/>
                </a:tabLst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Medium"/>
                  <a:ea typeface="Pretendard Medium"/>
                  <a:cs typeface="Pretendard SemiBold" panose="02000703000000020004" pitchFamily="50" charset="-127"/>
                </a:rPr>
                <a:t>탐정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74F91B-B969-CAB6-780E-F9AA401B0B97}"/>
              </a:ext>
            </a:extLst>
          </p:cNvPr>
          <p:cNvGrpSpPr/>
          <p:nvPr/>
        </p:nvGrpSpPr>
        <p:grpSpPr>
          <a:xfrm>
            <a:off x="4648368" y="4359391"/>
            <a:ext cx="2920316" cy="1528771"/>
            <a:chOff x="4635790" y="4571380"/>
            <a:chExt cx="2920316" cy="15287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10EAC1-A688-31FC-0087-C909C91D16DE}"/>
                </a:ext>
              </a:extLst>
            </p:cNvPr>
            <p:cNvSpPr txBox="1"/>
            <p:nvPr/>
          </p:nvSpPr>
          <p:spPr>
            <a:xfrm>
              <a:off x="5282348" y="4571380"/>
              <a:ext cx="162730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범인</a:t>
              </a:r>
              <a:endParaRPr lang="ko-KR" alt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2744C2-0ACD-8179-C3F9-739CBF7714A5}"/>
                </a:ext>
              </a:extLst>
            </p:cNvPr>
            <p:cNvSpPr txBox="1"/>
            <p:nvPr/>
          </p:nvSpPr>
          <p:spPr>
            <a:xfrm>
              <a:off x="4635790" y="5137643"/>
              <a:ext cx="2920316" cy="9625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cs typeface="Pretendard SemiBold" panose="02000703000000020004" pitchFamily="50" charset="-127"/>
                </a:rPr>
                <a:t>직업 랜덤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cs typeface="Pretendard SemiBold" panose="02000703000000020004" pitchFamily="50" charset="-127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cs typeface="Pretendard SemiBold" panose="02000703000000020004" pitchFamily="50" charset="-127"/>
                </a:rPr>
                <a:t>살인범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Pretendard SemiBold" panose="02000703000000020004" pitchFamily="50" charset="-127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cs typeface="Pretendard SemiBold" panose="02000703000000020004" pitchFamily="50" charset="-127"/>
                </a:rPr>
                <a:t>탐정에게 거짓말 가능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1C21FC5-53DC-8080-7F09-4275F4A5B5EF}"/>
              </a:ext>
            </a:extLst>
          </p:cNvPr>
          <p:cNvSpPr txBox="1"/>
          <p:nvPr/>
        </p:nvSpPr>
        <p:spPr>
          <a:xfrm>
            <a:off x="9044240" y="4359391"/>
            <a:ext cx="1627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prstClr val="whit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NPC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156D06-A782-F1FD-ED10-72EE24090AEC}"/>
              </a:ext>
            </a:extLst>
          </p:cNvPr>
          <p:cNvSpPr txBox="1"/>
          <p:nvPr/>
        </p:nvSpPr>
        <p:spPr>
          <a:xfrm>
            <a:off x="8397733" y="4925654"/>
            <a:ext cx="2920316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+mn-ea"/>
                <a:cs typeface="Pretendard SemiBold" panose="02000703000000020004" pitchFamily="50" charset="-127"/>
              </a:rPr>
              <a:t>승무원 포함 </a:t>
            </a:r>
            <a:r>
              <a:rPr lang="en-US" altLang="ko-KR" sz="2000" dirty="0">
                <a:latin typeface="+mn-ea"/>
                <a:cs typeface="Pretendard SemiBold" panose="02000703000000020004" pitchFamily="50" charset="-127"/>
              </a:rPr>
              <a:t>4</a:t>
            </a:r>
            <a:r>
              <a:rPr lang="ko-KR" altLang="en-US" sz="2000" dirty="0">
                <a:latin typeface="+mn-ea"/>
                <a:cs typeface="Pretendard SemiBold" panose="02000703000000020004" pitchFamily="50" charset="-127"/>
              </a:rPr>
              <a:t>명</a:t>
            </a:r>
            <a:endParaRPr lang="en-US" altLang="ko-KR" sz="2000" dirty="0">
              <a:latin typeface="+mn-ea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Pretendard SemiBold" panose="02000703000000020004" pitchFamily="50" charset="-127"/>
              </a:rPr>
              <a:t>탐정에게 무죄 피력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3522974-846A-4535-78EB-4D8D661C746E}"/>
              </a:ext>
            </a:extLst>
          </p:cNvPr>
          <p:cNvSpPr/>
          <p:nvPr/>
        </p:nvSpPr>
        <p:spPr>
          <a:xfrm>
            <a:off x="1370962" y="763961"/>
            <a:ext cx="9483365" cy="7357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FACC15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Medium" panose="02000603000000020004" pitchFamily="50" charset="-127"/>
                <a:cs typeface="+mj-cs"/>
              </a:rPr>
              <a:t>Player vs NPC</a:t>
            </a:r>
          </a:p>
        </p:txBody>
      </p:sp>
    </p:spTree>
    <p:extLst>
      <p:ext uri="{BB962C8B-B14F-4D97-AF65-F5344CB8AC3E}">
        <p14:creationId xmlns:p14="http://schemas.microsoft.com/office/powerpoint/2010/main" val="3863562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72F15-B6AE-5573-6D8C-1F8B64283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Detective (protagonist, player character in first-person perspective)</a:t>
            </a:r>
          </a:p>
          <a:p>
            <a:r>
              <a:rPr lang="en-US" altLang="ko-KR" dirty="0"/>
              <a:t>Train Attendant</a:t>
            </a:r>
          </a:p>
          <a:p>
            <a:r>
              <a:rPr lang="en-US" altLang="ko-KR" dirty="0"/>
              <a:t>4 randomly selected NPCs from a predefined list</a:t>
            </a:r>
          </a:p>
          <a:p>
            <a:pPr lvl="1"/>
            <a:r>
              <a:rPr lang="en-US" altLang="ko-KR" dirty="0"/>
              <a:t>Doctor, Engineer, Train Driver, Businessman, University Professor, Author, Politician, Journalist</a:t>
            </a:r>
          </a:p>
          <a:p>
            <a:pPr lvl="1"/>
            <a:r>
              <a:rPr lang="en-US" altLang="ko-KR" dirty="0"/>
              <a:t>Each character has a unique background that ties into the murder scenario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2761447-C827-6520-0729-54AAA5291725}"/>
              </a:ext>
            </a:extLst>
          </p:cNvPr>
          <p:cNvSpPr txBox="1">
            <a:spLocks/>
          </p:cNvSpPr>
          <p:nvPr/>
        </p:nvSpPr>
        <p:spPr>
          <a:xfrm>
            <a:off x="838200" y="5703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ACC15"/>
                </a:solidFill>
                <a:ea typeface="Pretendard Medium" panose="02000603000000020004" pitchFamily="50" charset="-127"/>
              </a:rPr>
              <a:t>Characters</a:t>
            </a:r>
            <a:endParaRPr lang="ko-KR" altLang="en-US" dirty="0">
              <a:solidFill>
                <a:srgbClr val="FACC15"/>
              </a:solidFill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6268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72F15-B6AE-5573-6D8C-1F8B64283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Game Start:</a:t>
            </a:r>
          </a:p>
          <a:p>
            <a:pPr lvl="1"/>
            <a:r>
              <a:rPr lang="en-US" altLang="ko-KR" dirty="0"/>
              <a:t>Characters introduced with name, occupation, and brief background</a:t>
            </a:r>
          </a:p>
          <a:p>
            <a:pPr lvl="1"/>
            <a:r>
              <a:rPr lang="en-US" altLang="ko-KR" dirty="0"/>
              <a:t>Victim and murderer randomly selected</a:t>
            </a:r>
          </a:p>
          <a:p>
            <a:pPr lvl="1"/>
            <a:r>
              <a:rPr lang="en-US" altLang="ko-KR" dirty="0"/>
              <a:t>Murder motive and cause of death generated</a:t>
            </a:r>
          </a:p>
          <a:p>
            <a:r>
              <a:rPr lang="en-US" altLang="ko-KR" dirty="0"/>
              <a:t>Game Progress:</a:t>
            </a:r>
          </a:p>
          <a:p>
            <a:pPr lvl="1"/>
            <a:r>
              <a:rPr lang="en-US" altLang="ko-KR" dirty="0"/>
              <a:t>Player interrogates suspects and checks clues freely</a:t>
            </a:r>
          </a:p>
          <a:p>
            <a:pPr lvl="1"/>
            <a:r>
              <a:rPr lang="en-US" altLang="ko-KR" dirty="0"/>
              <a:t>Clues obtained through interrogation are saved</a:t>
            </a:r>
          </a:p>
          <a:p>
            <a:pPr lvl="1"/>
            <a:r>
              <a:rPr lang="en-US" altLang="ko-KR" dirty="0"/>
              <a:t>Player decides next action after each interaction</a:t>
            </a:r>
          </a:p>
          <a:p>
            <a:r>
              <a:rPr lang="en-US" altLang="ko-KR" dirty="0"/>
              <a:t>Game End:</a:t>
            </a:r>
          </a:p>
          <a:p>
            <a:pPr lvl="1"/>
            <a:r>
              <a:rPr lang="en-US" altLang="ko-KR" dirty="0"/>
              <a:t>Player identifies the murderer</a:t>
            </a:r>
          </a:p>
          <a:p>
            <a:pPr lvl="1"/>
            <a:r>
              <a:rPr lang="en-US" altLang="ko-KR" dirty="0"/>
              <a:t>Reveal the killer and their motive, then end the game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2761447-C827-6520-0729-54AAA5291725}"/>
              </a:ext>
            </a:extLst>
          </p:cNvPr>
          <p:cNvSpPr txBox="1">
            <a:spLocks/>
          </p:cNvSpPr>
          <p:nvPr/>
        </p:nvSpPr>
        <p:spPr>
          <a:xfrm>
            <a:off x="838200" y="5703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ACC15"/>
                </a:solidFill>
                <a:ea typeface="Pretendard Medium" panose="02000603000000020004" pitchFamily="50" charset="-127"/>
              </a:rPr>
              <a:t>Game Progression</a:t>
            </a:r>
            <a:endParaRPr lang="ko-KR" altLang="en-US" dirty="0">
              <a:solidFill>
                <a:srgbClr val="FACC15"/>
              </a:solidFill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03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72F15-B6AE-5573-6D8C-1F8B64283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One-on-one conversations between the Detective and NPCs</a:t>
            </a:r>
          </a:p>
          <a:p>
            <a:r>
              <a:rPr lang="en-US" altLang="ko-KR" dirty="0"/>
              <a:t>Detective is presented with dialogue options based on NPC responses</a:t>
            </a:r>
          </a:p>
          <a:p>
            <a:r>
              <a:rPr lang="en-US" altLang="ko-KR" dirty="0"/>
              <a:t>Evidence is generated with names and descriptions</a:t>
            </a:r>
          </a:p>
          <a:p>
            <a:r>
              <a:rPr lang="en-US" altLang="ko-KR" dirty="0"/>
              <a:t>Sufficient evidence is provided for the player to deduce the murderer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2761447-C827-6520-0729-54AAA5291725}"/>
              </a:ext>
            </a:extLst>
          </p:cNvPr>
          <p:cNvSpPr txBox="1">
            <a:spLocks/>
          </p:cNvSpPr>
          <p:nvPr/>
        </p:nvSpPr>
        <p:spPr>
          <a:xfrm>
            <a:off x="838200" y="5703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ACC15"/>
                </a:solidFill>
                <a:ea typeface="Pretendard Medium" panose="02000603000000020004" pitchFamily="50" charset="-127"/>
              </a:rPr>
              <a:t>Conversations and Evidence</a:t>
            </a:r>
            <a:endParaRPr lang="ko-KR" altLang="en-US" dirty="0">
              <a:solidFill>
                <a:srgbClr val="FACC15"/>
              </a:solidFill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06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72F15-B6AE-5573-6D8C-1F8B64283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 additional NPCs can die or leave the train</a:t>
            </a:r>
          </a:p>
          <a:p>
            <a:r>
              <a:rPr lang="en-US" altLang="ko-KR" dirty="0"/>
              <a:t>The Train Attendant provides information about each passenger</a:t>
            </a:r>
          </a:p>
          <a:p>
            <a:r>
              <a:rPr lang="en-US" altLang="ko-KR" dirty="0"/>
              <a:t>The Doctor, if present, provides details about characters' health conditions</a:t>
            </a:r>
          </a:p>
          <a:p>
            <a:r>
              <a:rPr lang="en-US" altLang="ko-KR" dirty="0"/>
              <a:t>NPCs provide information relevant to their occupation and background</a:t>
            </a:r>
          </a:p>
          <a:p>
            <a:r>
              <a:rPr lang="en-US" altLang="ko-KR" dirty="0"/>
              <a:t>The murderer can lie, but their guilt must be deducible through evidence and interrogation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2761447-C827-6520-0729-54AAA5291725}"/>
              </a:ext>
            </a:extLst>
          </p:cNvPr>
          <p:cNvSpPr txBox="1">
            <a:spLocks/>
          </p:cNvSpPr>
          <p:nvPr/>
        </p:nvSpPr>
        <p:spPr>
          <a:xfrm>
            <a:off x="838200" y="5703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ACC15"/>
                </a:solidFill>
                <a:ea typeface="Pretendard Medium" panose="02000603000000020004" pitchFamily="50" charset="-127"/>
              </a:rPr>
              <a:t>Constraints</a:t>
            </a:r>
            <a:endParaRPr lang="ko-KR" altLang="en-US" dirty="0">
              <a:solidFill>
                <a:srgbClr val="FACC15"/>
              </a:solidFill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666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사용자 지정 3">
      <a:majorFont>
        <a:latin typeface="Pretendard ExtraBold"/>
        <a:ea typeface="Pretendard ExtraBold"/>
        <a:cs typeface=""/>
      </a:majorFont>
      <a:minorFont>
        <a:latin typeface="Pretendard Medium"/>
        <a:ea typeface="Pretendard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1654</TotalTime>
  <Words>317</Words>
  <Application>Microsoft Office PowerPoint</Application>
  <PresentationFormat>와이드스크린</PresentationFormat>
  <Paragraphs>64</Paragraphs>
  <Slides>17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Pretendard SemiBold</vt:lpstr>
      <vt:lpstr>맑은 고딕</vt:lpstr>
      <vt:lpstr>Pretendard ExtraBold</vt:lpstr>
      <vt:lpstr>Pretendard Light</vt:lpstr>
      <vt:lpstr>Arial</vt:lpstr>
      <vt:lpstr>Pretendard Medium</vt:lpstr>
      <vt:lpstr>Office Theme</vt:lpstr>
      <vt:lpstr>Murder on the Train:  An AI-Powered  Interactive Mystery Game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주가 변동 이유를 설명할 수 있는 LLM 기반 답변 생성과 평가</dc:title>
  <dc:creator>유진 김</dc:creator>
  <cp:lastModifiedBy>유진 김</cp:lastModifiedBy>
  <cp:revision>860</cp:revision>
  <dcterms:created xsi:type="dcterms:W3CDTF">2024-03-20T10:37:46Z</dcterms:created>
  <dcterms:modified xsi:type="dcterms:W3CDTF">2024-05-18T07:52:17Z</dcterms:modified>
</cp:coreProperties>
</file>